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357167"/>
            <a:ext cx="7772400" cy="428628"/>
          </a:xfrm>
        </p:spPr>
        <p:txBody>
          <a:bodyPr>
            <a:noAutofit/>
          </a:bodyPr>
          <a:lstStyle/>
          <a:p>
            <a:r>
              <a:rPr lang="ru-RU" sz="2800" dirty="0" smtClean="0"/>
              <a:t>Аналитические методы оценки надежности ИС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000100" y="1285860"/>
            <a:ext cx="764386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	Под аналитическим исследованием надежности некоторой системы понимают расчет ее надежности на основе данных о надежности компонентов, структуре, условиях функционирования и режиме обслуживания.</a:t>
            </a:r>
          </a:p>
          <a:p>
            <a:r>
              <a:rPr lang="ru-RU" sz="2000" dirty="0" smtClean="0"/>
              <a:t>	Методы оценки надежности сложных систем могут быть сведены в 3 группы:</a:t>
            </a:r>
          </a:p>
          <a:p>
            <a:pPr marL="342900" indent="-342900" algn="just">
              <a:buAutoNum type="arabicPeriod"/>
            </a:pPr>
            <a:r>
              <a:rPr lang="ru-RU" sz="2000" dirty="0" smtClean="0"/>
              <a:t>методы, базирующиеся на аппарате классической теории вероятности;</a:t>
            </a:r>
          </a:p>
          <a:p>
            <a:pPr marL="342900" indent="-342900" algn="just">
              <a:buAutoNum type="arabicPeriod"/>
            </a:pPr>
            <a:r>
              <a:rPr lang="ru-RU" sz="2000" dirty="0" smtClean="0"/>
              <a:t>методы, использующие аппарат теории Марковских и полумарковских процессов;</a:t>
            </a:r>
          </a:p>
          <a:p>
            <a:pPr marL="342900" indent="-342900" algn="just">
              <a:buAutoNum type="arabicPeriod"/>
            </a:pPr>
            <a:r>
              <a:rPr lang="ru-RU" sz="2000" dirty="0" smtClean="0"/>
              <a:t>методы, основанные на аппарате теории функции случайных аргументов.</a:t>
            </a:r>
            <a:endParaRPr lang="ru-RU" sz="2000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082660"/>
          </a:xfrm>
        </p:spPr>
        <p:txBody>
          <a:bodyPr>
            <a:normAutofit/>
          </a:bodyPr>
          <a:lstStyle/>
          <a:p>
            <a:r>
              <a:rPr lang="ru-RU" sz="2600" dirty="0" smtClean="0"/>
              <a:t>методы, базирующиеся на аппарате классической теории вероятности</a:t>
            </a:r>
            <a:endParaRPr lang="ru-RU" sz="2600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980728"/>
            <a:ext cx="871296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Графо-вероятностный метод</a:t>
            </a:r>
            <a:r>
              <a:rPr lang="ru-RU" sz="2000" dirty="0" smtClean="0"/>
              <a:t>, основан на использовании графов для наглядного отображения возможных путей развития состояний системы. Подобный граф является ориентированным, его называют </a:t>
            </a:r>
            <a:r>
              <a:rPr lang="ru-RU" sz="2000" i="1" dirty="0" smtClean="0"/>
              <a:t>деревом логических возможностей</a:t>
            </a:r>
            <a:r>
              <a:rPr lang="ru-RU" sz="2000" dirty="0" smtClean="0"/>
              <a:t>. В его узлах указываются состояния системы, а на ребрах – вероятности соответствующих переходов, в результате чего получается размеченный граф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pPr algn="just"/>
            <a:r>
              <a:rPr lang="ru-RU" sz="2000" b="1" dirty="0"/>
              <a:t>Логико-вероятностный метод</a:t>
            </a:r>
            <a:r>
              <a:rPr lang="ru-RU" sz="2000" dirty="0"/>
              <a:t>, представляет собой объединение теоретико-вероятностного аппарата с аппаратом алгебры логики</a:t>
            </a:r>
            <a:r>
              <a:rPr lang="ru-RU" sz="2000" dirty="0" smtClean="0"/>
              <a:t>.</a:t>
            </a:r>
            <a:r>
              <a:rPr lang="en-US" sz="2000" dirty="0" smtClean="0"/>
              <a:t> </a:t>
            </a:r>
            <a:r>
              <a:rPr lang="ru-RU" sz="2000" dirty="0"/>
              <a:t>Использование аппарата математической логики позволяет формализовать условия работоспособности сложных структур и получать формулы для расчета надежности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r>
              <a:rPr lang="ru-RU" sz="2000" b="1" dirty="0"/>
              <a:t>Применение формулы полной вероятности при расчете надежности </a:t>
            </a:r>
            <a:r>
              <a:rPr lang="ru-RU" sz="2000" b="1" dirty="0" smtClean="0"/>
              <a:t>систем</a:t>
            </a:r>
            <a:r>
              <a:rPr lang="en-US" sz="2000" b="1" dirty="0" smtClean="0"/>
              <a:t>: </a:t>
            </a:r>
            <a:r>
              <a:rPr lang="ru-RU" sz="2000" dirty="0"/>
              <a:t>учитываются гипотезы</a:t>
            </a:r>
            <a:r>
              <a:rPr lang="ru-RU" sz="2000" dirty="0" smtClean="0"/>
              <a:t>:</a:t>
            </a:r>
            <a:r>
              <a:rPr lang="en-US" sz="2000" dirty="0" smtClean="0"/>
              <a:t> H</a:t>
            </a:r>
            <a:r>
              <a:rPr lang="en-US" sz="2000" baseline="-25000" dirty="0" smtClean="0"/>
              <a:t>1</a:t>
            </a:r>
            <a:r>
              <a:rPr lang="en-US" sz="2000" dirty="0"/>
              <a:t>, H</a:t>
            </a:r>
            <a:r>
              <a:rPr lang="en-US" sz="2000" baseline="-25000" dirty="0"/>
              <a:t>2</a:t>
            </a:r>
            <a:r>
              <a:rPr lang="en-US" sz="2000" dirty="0"/>
              <a:t>, …, </a:t>
            </a:r>
            <a:r>
              <a:rPr lang="en-US" sz="2000" dirty="0" err="1"/>
              <a:t>H</a:t>
            </a:r>
            <a:r>
              <a:rPr lang="en-US" sz="2000" baseline="-25000" dirty="0" err="1"/>
              <a:t>n</a:t>
            </a:r>
            <a:r>
              <a:rPr lang="en-US" sz="2000" dirty="0"/>
              <a:t> </a:t>
            </a:r>
            <a:r>
              <a:rPr lang="ru-RU" sz="2000" dirty="0"/>
              <a:t>– несовместные предполагаемые события, образующие полную группу. В месте с одним из этих событий может произойти рассматриваемое событие </a:t>
            </a:r>
            <a:r>
              <a:rPr lang="en-US" sz="2000" dirty="0"/>
              <a:t>X</a:t>
            </a:r>
            <a:r>
              <a:rPr lang="ru-RU" sz="2000" dirty="0"/>
              <a:t> – безотказная работа системы в течении заданной </a:t>
            </a:r>
            <a:r>
              <a:rPr lang="ru-RU" sz="2000" dirty="0" smtClean="0"/>
              <a:t>наработки. Вероятность </a:t>
            </a:r>
            <a:r>
              <a:rPr lang="ru-RU" sz="2000" dirty="0"/>
              <a:t>появления события </a:t>
            </a:r>
            <a:r>
              <a:rPr lang="en-US" sz="2000" dirty="0"/>
              <a:t>X</a:t>
            </a:r>
            <a:r>
              <a:rPr lang="ru-RU" sz="2000" dirty="0"/>
              <a:t> равна сумме произведений вероятности каждой гипотезы </a:t>
            </a:r>
            <a:r>
              <a:rPr lang="en-US" sz="2000" dirty="0"/>
              <a:t>P(</a:t>
            </a:r>
            <a:r>
              <a:rPr lang="en-US" sz="2000" dirty="0" err="1"/>
              <a:t>H</a:t>
            </a:r>
            <a:r>
              <a:rPr lang="en-US" sz="2000" baseline="-25000" dirty="0" err="1"/>
              <a:t>j</a:t>
            </a:r>
            <a:r>
              <a:rPr lang="en-US" sz="2000" dirty="0"/>
              <a:t>) </a:t>
            </a:r>
            <a:r>
              <a:rPr lang="ru-RU" sz="2000" dirty="0"/>
              <a:t>на условную вероятность </a:t>
            </a:r>
            <a:r>
              <a:rPr lang="en-US" sz="2000" dirty="0"/>
              <a:t>P(</a:t>
            </a:r>
            <a:r>
              <a:rPr lang="en-US" sz="2000" dirty="0" err="1"/>
              <a:t>X|H</a:t>
            </a:r>
            <a:r>
              <a:rPr lang="en-US" sz="2000" baseline="-25000" dirty="0" err="1"/>
              <a:t>j</a:t>
            </a:r>
            <a:r>
              <a:rPr lang="en-US" sz="2000" dirty="0"/>
              <a:t>)</a:t>
            </a:r>
            <a:r>
              <a:rPr lang="ru-RU" sz="2000" dirty="0"/>
              <a:t> события при этой </a:t>
            </a:r>
            <a:r>
              <a:rPr lang="ru-RU" sz="2000" dirty="0" smtClean="0"/>
              <a:t>гипотезе</a:t>
            </a:r>
            <a:r>
              <a:rPr lang="en-US" sz="2000" dirty="0"/>
              <a:t>.</a:t>
            </a:r>
            <a:endParaRPr lang="ru-RU" sz="2000" dirty="0" smtClean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551007"/>
            <a:ext cx="82868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Переход от логической схемы к графу состояний </a:t>
            </a:r>
            <a:r>
              <a:rPr lang="ru-RU" sz="2000" b="1" dirty="0" smtClean="0"/>
              <a:t>системы</a:t>
            </a:r>
            <a:r>
              <a:rPr lang="en-US" sz="2000" b="1" dirty="0" smtClean="0"/>
              <a:t>. </a:t>
            </a:r>
            <a:r>
              <a:rPr lang="ru-RU" sz="2000" dirty="0" smtClean="0"/>
              <a:t>Такой </a:t>
            </a:r>
            <a:r>
              <a:rPr lang="ru-RU" sz="2000" dirty="0" smtClean="0"/>
              <a:t>переход необходим при смене метода расчета надежности, при сопоставлении результатов расчетов, выполненных различными методами, вычисления выигрыша в надежности при переходе от невосстанавливаемой к восстанавливаемой системе и других случаях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pPr algn="just"/>
            <a:r>
              <a:rPr lang="ru-RU" sz="2000" b="1" dirty="0"/>
              <a:t>Структурный </a:t>
            </a:r>
            <a:r>
              <a:rPr lang="ru-RU" sz="2000" b="1" dirty="0" smtClean="0"/>
              <a:t>анализ</a:t>
            </a:r>
            <a:r>
              <a:rPr lang="en-US" sz="2000" b="1" dirty="0" smtClean="0"/>
              <a:t>. </a:t>
            </a:r>
            <a:r>
              <a:rPr lang="ru-RU" sz="2000" dirty="0" smtClean="0"/>
              <a:t>Сложность </a:t>
            </a:r>
            <a:r>
              <a:rPr lang="ru-RU" sz="2000" dirty="0"/>
              <a:t>и трудность расчетов надежности вызывается тем, что структура исследуемых объектов сложная. Поэтому, прежде чем начинать расчет надежности, необходимо преобразовать сложную структуру в более простую и удобную для расчетов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</TotalTime>
  <Words>240</Words>
  <Application>Microsoft Office PowerPoint</Application>
  <PresentationFormat>Экран (4:3)</PresentationFormat>
  <Paragraphs>12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Arial</vt:lpstr>
      <vt:lpstr>Calibri</vt:lpstr>
      <vt:lpstr>Тема Office</vt:lpstr>
      <vt:lpstr>Аналитические методы оценки надежности ИС</vt:lpstr>
      <vt:lpstr>методы, базирующиеся на аппарате классической теории вероятности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Аналитические методы оценки надежности ИС</dc:title>
  <dc:creator>GL-216-9</dc:creator>
  <cp:lastModifiedBy>GL-214-11</cp:lastModifiedBy>
  <cp:revision>70</cp:revision>
  <dcterms:created xsi:type="dcterms:W3CDTF">2014-02-08T05:57:50Z</dcterms:created>
  <dcterms:modified xsi:type="dcterms:W3CDTF">2016-02-23T04:01:19Z</dcterms:modified>
</cp:coreProperties>
</file>